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1" r:id="rId4"/>
    <p:sldId id="275" r:id="rId5"/>
    <p:sldId id="263" r:id="rId6"/>
    <p:sldId id="274" r:id="rId7"/>
    <p:sldId id="257" r:id="rId8"/>
    <p:sldId id="258" r:id="rId9"/>
    <p:sldId id="265" r:id="rId10"/>
    <p:sldId id="259" r:id="rId11"/>
    <p:sldId id="27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2A6-163F-4272-87B6-15B51EF35B2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511C-581E-47CA-BA9A-1D97A4D3F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54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2A6-163F-4272-87B6-15B51EF35B2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511C-581E-47CA-BA9A-1D97A4D3F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93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2A6-163F-4272-87B6-15B51EF35B2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511C-581E-47CA-BA9A-1D97A4D3F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08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2A6-163F-4272-87B6-15B51EF35B2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511C-581E-47CA-BA9A-1D97A4D3F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45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2A6-163F-4272-87B6-15B51EF35B2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511C-581E-47CA-BA9A-1D97A4D3F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30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2A6-163F-4272-87B6-15B51EF35B2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511C-581E-47CA-BA9A-1D97A4D3F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23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2A6-163F-4272-87B6-15B51EF35B2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511C-581E-47CA-BA9A-1D97A4D3F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05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2A6-163F-4272-87B6-15B51EF35B2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511C-581E-47CA-BA9A-1D97A4D3F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9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2A6-163F-4272-87B6-15B51EF35B2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511C-581E-47CA-BA9A-1D97A4D3F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0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2A6-163F-4272-87B6-15B51EF35B2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511C-581E-47CA-BA9A-1D97A4D3F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66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2A6-163F-4272-87B6-15B51EF35B2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511C-581E-47CA-BA9A-1D97A4D3F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39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942A6-163F-4272-87B6-15B51EF35B2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B511C-581E-47CA-BA9A-1D97A4D3FC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74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iat@sauvegarde-paysage-beaunois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7" b="4739"/>
          <a:stretch/>
        </p:blipFill>
        <p:spPr bwMode="auto">
          <a:xfrm>
            <a:off x="2544025" y="0"/>
            <a:ext cx="6809520" cy="674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4196939" y="6111090"/>
            <a:ext cx="4077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ALSPPEB  7 rue de la </a:t>
            </a:r>
            <a:r>
              <a:rPr lang="fr-FR" sz="2000" dirty="0" err="1" smtClean="0"/>
              <a:t>Maizerie</a:t>
            </a:r>
            <a:r>
              <a:rPr lang="fr-FR" sz="2000" dirty="0" smtClean="0"/>
              <a:t>       </a:t>
            </a:r>
          </a:p>
          <a:p>
            <a:r>
              <a:rPr lang="fr-FR" sz="2000" dirty="0" smtClean="0"/>
              <a:t>45340 Beaune la Rolande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907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402" y="305524"/>
            <a:ext cx="10515600" cy="693544"/>
          </a:xfrm>
        </p:spPr>
        <p:txBody>
          <a:bodyPr>
            <a:noAutofit/>
          </a:bodyPr>
          <a:lstStyle/>
          <a:p>
            <a:pPr algn="ctr"/>
            <a:r>
              <a:rPr lang="fr-FR" sz="4800" b="1" u="sng" dirty="0" smtClean="0"/>
              <a:t>Les mensonges</a:t>
            </a:r>
            <a:endParaRPr lang="fr-FR" sz="48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5402" y="1412341"/>
            <a:ext cx="11718957" cy="527817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La France a, grâce ou à cause du Nucléaire une énergie </a:t>
            </a:r>
            <a:r>
              <a:rPr lang="fr-FR" sz="3200" dirty="0" err="1" smtClean="0"/>
              <a:t>décarbonées</a:t>
            </a:r>
            <a:r>
              <a:rPr lang="fr-FR" sz="3200" dirty="0" smtClean="0"/>
              <a:t>. Dire que l’éolien réduira les émissions de CO2 est un mensonge.</a:t>
            </a:r>
          </a:p>
          <a:p>
            <a:r>
              <a:rPr lang="fr-FR" sz="3200" dirty="0" smtClean="0"/>
              <a:t>L’éolien est une énergie intermittente, elle ne produit de l’électricité que lorsqu’il y a du vent, temps que nous ne saurons pas stocker l’électricité, l’éolien ne remplacera pas le nucléaire.</a:t>
            </a:r>
          </a:p>
          <a:p>
            <a:r>
              <a:rPr lang="fr-FR" sz="3200" dirty="0" smtClean="0"/>
              <a:t>Ce sont les promoteurs qui financent les études d’impacts de leurs projets ce qui rend ces études partiales. La vérité et les inconvénients sont constamment cachés ou minorés.</a:t>
            </a:r>
          </a:p>
          <a:p>
            <a:r>
              <a:rPr lang="fr-FR" sz="3200" b="1" dirty="0" smtClean="0"/>
              <a:t>Une fois installée, on découvre le massacre mais il est trop tard.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8724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0732" y="365126"/>
            <a:ext cx="8873067" cy="5662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         </a:t>
            </a:r>
            <a:r>
              <a:rPr lang="fr-FR" b="1" dirty="0" smtClean="0"/>
              <a:t>REJOIGNEZ NOUS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133" y="1210733"/>
            <a:ext cx="11480799" cy="53340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Pour être adhérent de l’association il suffit de verser une cotisation annuelle libre mais au minimum de 10 €</a:t>
            </a:r>
            <a:r>
              <a:rPr lang="fr-FR" dirty="0" smtClean="0"/>
              <a:t>.  Règlement par :</a:t>
            </a:r>
          </a:p>
          <a:p>
            <a:pPr>
              <a:buFontTx/>
              <a:buChar char="-"/>
            </a:pPr>
            <a:r>
              <a:rPr lang="fr-FR" dirty="0" smtClean="0"/>
              <a:t>RIB : FR76 1480 6000 0372 0314 5150 886 – AGRIFRPP848</a:t>
            </a:r>
          </a:p>
          <a:p>
            <a:pPr>
              <a:buFontTx/>
              <a:buChar char="-"/>
            </a:pPr>
            <a:r>
              <a:rPr lang="fr-FR" dirty="0" smtClean="0"/>
              <a:t>Chèque : à </a:t>
            </a:r>
            <a:r>
              <a:rPr lang="fr-FR" dirty="0" smtClean="0"/>
              <a:t>l’ordre de l’ALSPPEB  7 rue de la </a:t>
            </a:r>
            <a:r>
              <a:rPr lang="fr-FR" dirty="0" err="1" smtClean="0"/>
              <a:t>Maizerie</a:t>
            </a:r>
            <a:r>
              <a:rPr lang="fr-FR" dirty="0" smtClean="0"/>
              <a:t> 45340 Beaune la Rolande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r>
              <a:rPr lang="fr-FR"/>
              <a:t> </a:t>
            </a:r>
            <a:r>
              <a:rPr lang="fr-FR" smtClean="0"/>
              <a:t>  En </a:t>
            </a:r>
            <a:r>
              <a:rPr lang="fr-FR" dirty="0" smtClean="0"/>
              <a:t>y joignant vos coordonnées</a:t>
            </a: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r>
              <a:rPr lang="fr-FR" dirty="0" smtClean="0"/>
              <a:t>Actuellement (à partir de janvier 2021) une pétition circule contre le projet </a:t>
            </a:r>
            <a:r>
              <a:rPr lang="fr-FR" dirty="0" err="1" smtClean="0"/>
              <a:t>Quadran</a:t>
            </a:r>
            <a:r>
              <a:rPr lang="fr-FR" dirty="0" smtClean="0"/>
              <a:t> de Beaune la Rolande</a:t>
            </a:r>
            <a:r>
              <a:rPr lang="fr-FR" dirty="0" smtClean="0"/>
              <a:t>.</a:t>
            </a:r>
          </a:p>
          <a:p>
            <a:r>
              <a:rPr lang="fr-FR" dirty="0" smtClean="0"/>
              <a:t>Pour nous  joindre :</a:t>
            </a:r>
          </a:p>
          <a:p>
            <a:pPr>
              <a:buFontTx/>
              <a:buChar char="-"/>
            </a:pPr>
            <a:r>
              <a:rPr lang="fr-FR" dirty="0" smtClean="0"/>
              <a:t>par </a:t>
            </a:r>
            <a:r>
              <a:rPr lang="fr-FR" dirty="0" smtClean="0"/>
              <a:t>mail </a:t>
            </a:r>
            <a:r>
              <a:rPr lang="fr-FR" dirty="0" smtClean="0"/>
              <a:t>:</a:t>
            </a:r>
            <a:r>
              <a:rPr lang="fr-FR" u="sng" dirty="0" smtClean="0">
                <a:hlinkClick r:id="rId2"/>
              </a:rPr>
              <a:t>secretariat@sauvegarde-paysage-beaunois.fr</a:t>
            </a:r>
            <a:endParaRPr lang="fr-FR" u="sng" dirty="0" smtClean="0"/>
          </a:p>
          <a:p>
            <a:pPr>
              <a:buFontTx/>
              <a:buChar char="-"/>
            </a:pPr>
            <a:r>
              <a:rPr lang="fr-FR" dirty="0"/>
              <a:t>par </a:t>
            </a:r>
            <a:r>
              <a:rPr lang="fr-FR" dirty="0" smtClean="0"/>
              <a:t>téléphone : </a:t>
            </a:r>
            <a:r>
              <a:rPr lang="fr-FR" u="sng" dirty="0" smtClean="0">
                <a:hlinkClick r:id="rId2"/>
              </a:rPr>
              <a:t>09 72 50 92 60</a:t>
            </a:r>
            <a:endParaRPr lang="fr-FR" u="sng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7100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5133" y="0"/>
            <a:ext cx="10515600" cy="999067"/>
          </a:xfrm>
        </p:spPr>
        <p:txBody>
          <a:bodyPr/>
          <a:lstStyle/>
          <a:p>
            <a:r>
              <a:rPr lang="fr-FR" dirty="0" smtClean="0"/>
              <a:t>Projet </a:t>
            </a:r>
            <a:r>
              <a:rPr lang="fr-FR" dirty="0" err="1" smtClean="0"/>
              <a:t>Abowind</a:t>
            </a:r>
            <a:r>
              <a:rPr lang="fr-FR" dirty="0" smtClean="0"/>
              <a:t> de </a:t>
            </a:r>
            <a:r>
              <a:rPr lang="fr-FR" dirty="0" err="1" smtClean="0"/>
              <a:t>Barville-Egry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2867" y="745057"/>
            <a:ext cx="10515600" cy="231775"/>
          </a:xfrm>
        </p:spPr>
        <p:txBody>
          <a:bodyPr>
            <a:normAutofit/>
          </a:bodyPr>
          <a:lstStyle/>
          <a:p>
            <a:r>
              <a:rPr lang="fr-FR" sz="1000" dirty="0" smtClean="0"/>
              <a:t>Conséquences réelles sur le paysage</a:t>
            </a:r>
            <a:endParaRPr lang="fr-FR" sz="1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13" y="976832"/>
            <a:ext cx="9601974" cy="58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0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6208" y="93384"/>
            <a:ext cx="10515600" cy="857093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 smtClean="0"/>
              <a:t>Pourquoi avoir créé cette association</a:t>
            </a: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1875"/>
            <a:ext cx="12026774" cy="5609125"/>
          </a:xfrm>
        </p:spPr>
        <p:txBody>
          <a:bodyPr>
            <a:noAutofit/>
          </a:bodyPr>
          <a:lstStyle/>
          <a:p>
            <a:r>
              <a:rPr lang="fr-FR" dirty="0" smtClean="0"/>
              <a:t>Pour défendre nos paysages, notre patrimoine et nos intérêts.</a:t>
            </a:r>
          </a:p>
          <a:p>
            <a:r>
              <a:rPr lang="fr-FR" dirty="0" smtClean="0"/>
              <a:t>Parce qu’ actuellement les intérêts financiers et particuliers liés à l’éolien passent avant l’intérêt général. </a:t>
            </a:r>
          </a:p>
          <a:p>
            <a:r>
              <a:rPr lang="fr-FR" dirty="0" smtClean="0"/>
              <a:t>Parce que nous pensons qu’il y a d’autres solutions pour accompagner la transition énergétique.</a:t>
            </a:r>
          </a:p>
          <a:p>
            <a:r>
              <a:rPr lang="fr-FR" dirty="0" smtClean="0"/>
              <a:t>Parce que nous voulons continuer de pouvoir vivre dans un environnement acceptable.</a:t>
            </a:r>
          </a:p>
          <a:p>
            <a:r>
              <a:rPr lang="fr-FR" dirty="0" smtClean="0"/>
              <a:t>Parce que nous ne voulons pas prendre le risque de laisser à nos enfants des cimetières d’éoliennes.</a:t>
            </a:r>
          </a:p>
          <a:p>
            <a:r>
              <a:rPr lang="fr-FR" dirty="0" smtClean="0"/>
              <a:t>Parce que nous voulons aider les petites communes et la ruralité à survivre sans être obligée de se vendre au plus offrant.</a:t>
            </a:r>
          </a:p>
          <a:p>
            <a:r>
              <a:rPr lang="fr-FR" dirty="0" smtClean="0"/>
              <a:t>Parce que le discours de nos élus n’est pas très clair …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5630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266" y="238125"/>
            <a:ext cx="10515600" cy="149754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    Quels sont les projets connus et en cours ?</a:t>
            </a:r>
            <a:br>
              <a:rPr lang="fr-FR" b="1" dirty="0" smtClean="0"/>
            </a:br>
            <a:r>
              <a:rPr lang="fr-FR" b="1" dirty="0" smtClean="0"/>
              <a:t>  </a:t>
            </a:r>
            <a:r>
              <a:rPr lang="fr-FR" sz="5300" b="1" dirty="0" smtClean="0"/>
              <a:t>44 Eoliennes à moins de 5 Kms de Beaune</a:t>
            </a:r>
            <a:endParaRPr lang="fr-FR" sz="53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5933" y="22828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Barville-Egry</a:t>
            </a:r>
            <a:r>
              <a:rPr lang="fr-FR" dirty="0" smtClean="0"/>
              <a:t> : ABOWID, 8 éoliennes de 188 mètres de haut en limite de Beaune la Rolande au sud et de </a:t>
            </a:r>
            <a:r>
              <a:rPr lang="fr-FR" dirty="0" err="1" smtClean="0"/>
              <a:t>Boynes</a:t>
            </a:r>
            <a:r>
              <a:rPr lang="fr-FR" dirty="0" smtClean="0"/>
              <a:t> au nord ouest.</a:t>
            </a:r>
          </a:p>
          <a:p>
            <a:r>
              <a:rPr lang="fr-FR" dirty="0" smtClean="0"/>
              <a:t>Beaune la Rolande : QUADRAN, 5 éoliennes de 150 mètres de haut en limite de Batilly et St Michel.</a:t>
            </a:r>
          </a:p>
          <a:p>
            <a:r>
              <a:rPr lang="fr-FR" dirty="0" smtClean="0"/>
              <a:t>Beaune la Rolande : SICAP, 5 éoliennes de 150 mètres de haut en limite de Batilly et </a:t>
            </a:r>
            <a:r>
              <a:rPr lang="fr-FR" dirty="0" err="1" smtClean="0"/>
              <a:t>Barville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Auxy</a:t>
            </a:r>
            <a:r>
              <a:rPr lang="fr-FR" dirty="0" smtClean="0"/>
              <a:t> – Bordeaux : SICAP, 6 éoliennes de 150 mètres de haut entre </a:t>
            </a:r>
            <a:r>
              <a:rPr lang="fr-FR" dirty="0" err="1" smtClean="0"/>
              <a:t>Auxy</a:t>
            </a:r>
            <a:r>
              <a:rPr lang="fr-FR" dirty="0" smtClean="0"/>
              <a:t> et Bordeaux.</a:t>
            </a:r>
          </a:p>
          <a:p>
            <a:r>
              <a:rPr lang="fr-FR" dirty="0" err="1" smtClean="0"/>
              <a:t>Auxy</a:t>
            </a:r>
            <a:r>
              <a:rPr lang="fr-FR" dirty="0" smtClean="0"/>
              <a:t> : INNERGEX, 8 éoliennes de 180 mètres à l’est de la D 975.</a:t>
            </a:r>
          </a:p>
          <a:p>
            <a:r>
              <a:rPr lang="fr-FR" dirty="0" err="1" smtClean="0"/>
              <a:t>Freville</a:t>
            </a:r>
            <a:r>
              <a:rPr lang="fr-FR" dirty="0" smtClean="0"/>
              <a:t> : ELICIO, 5 éoliennes de 150 mètre en limite de St Loup et en direction de </a:t>
            </a:r>
            <a:r>
              <a:rPr lang="fr-FR" dirty="0" err="1" smtClean="0"/>
              <a:t>Mezières</a:t>
            </a:r>
            <a:r>
              <a:rPr lang="fr-FR" dirty="0" smtClean="0"/>
              <a:t> en </a:t>
            </a:r>
            <a:r>
              <a:rPr lang="fr-FR" dirty="0" err="1" smtClean="0"/>
              <a:t>gatinais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Lorcy</a:t>
            </a:r>
            <a:r>
              <a:rPr lang="fr-FR" dirty="0" smtClean="0"/>
              <a:t> : VOLSKWIND, 7 éoliennes de 120 ml au nord est de </a:t>
            </a:r>
            <a:r>
              <a:rPr lang="fr-FR" dirty="0" err="1" smtClean="0"/>
              <a:t>Juranville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129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313" y="249931"/>
            <a:ext cx="10515600" cy="715270"/>
          </a:xfrm>
        </p:spPr>
        <p:txBody>
          <a:bodyPr>
            <a:noAutofit/>
          </a:bodyPr>
          <a:lstStyle/>
          <a:p>
            <a:pPr algn="ctr"/>
            <a:r>
              <a:rPr lang="fr-FR" sz="4800" b="1" u="sng" dirty="0" smtClean="0"/>
              <a:t>Les retombées financières</a:t>
            </a:r>
            <a:endParaRPr lang="fr-FR" sz="48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709" y="1435813"/>
            <a:ext cx="12325539" cy="4990388"/>
          </a:xfrm>
        </p:spPr>
        <p:txBody>
          <a:bodyPr>
            <a:noAutofit/>
          </a:bodyPr>
          <a:lstStyle/>
          <a:p>
            <a:r>
              <a:rPr lang="fr-FR" sz="3200" dirty="0" smtClean="0"/>
              <a:t>A titre d’exemple le projet Barville-Egry rapporterait au titre de l’IFER 302.400 € par an:</a:t>
            </a:r>
          </a:p>
          <a:p>
            <a:pPr lvl="1"/>
            <a:r>
              <a:rPr lang="fr-FR" sz="2800" dirty="0" smtClean="0"/>
              <a:t>37.800 € à Barville et 22.680 € à Egry </a:t>
            </a:r>
          </a:p>
          <a:p>
            <a:pPr lvl="1"/>
            <a:r>
              <a:rPr lang="fr-FR" sz="2800" dirty="0" smtClean="0"/>
              <a:t>151.200 € à la Communauté de communes</a:t>
            </a:r>
          </a:p>
          <a:p>
            <a:pPr lvl="1"/>
            <a:r>
              <a:rPr lang="fr-FR" sz="2800" dirty="0" smtClean="0"/>
              <a:t>90.720 € au département</a:t>
            </a:r>
          </a:p>
          <a:p>
            <a:r>
              <a:rPr lang="fr-FR" sz="3200" dirty="0" smtClean="0"/>
              <a:t>Mais globalement nos habitations vont perdre au moins 20% de leur valeur, soit en ne retenant que les 300 habitations les plus proches : </a:t>
            </a:r>
            <a:r>
              <a:rPr lang="fr-FR" sz="3200" b="1" dirty="0" smtClean="0"/>
              <a:t>7.2000.000 €  </a:t>
            </a:r>
            <a:r>
              <a:rPr lang="fr-FR" sz="3200" dirty="0" smtClean="0"/>
              <a:t>(120.000 € x 300 x 20%).</a:t>
            </a:r>
          </a:p>
          <a:p>
            <a:r>
              <a:rPr lang="fr-FR" sz="3200" dirty="0" smtClean="0"/>
              <a:t>Sommes nous bien sûr de faire une bonne affaire.</a:t>
            </a:r>
          </a:p>
          <a:p>
            <a:r>
              <a:rPr lang="fr-FR" sz="3200" dirty="0" smtClean="0"/>
              <a:t>Sans parler des pertes liées à la baisse d’attractivité du Beaunois.</a:t>
            </a:r>
          </a:p>
        </p:txBody>
      </p:sp>
    </p:spTree>
    <p:extLst>
      <p:ext uri="{BB962C8B-B14F-4D97-AF65-F5344CB8AC3E}">
        <p14:creationId xmlns:p14="http://schemas.microsoft.com/office/powerpoint/2010/main" val="22879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actions de l’association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L’association informe la population sur les conséquences des projets en réalisant quand la situation sanitaire le permet des réunions publiques.</a:t>
            </a:r>
          </a:p>
          <a:p>
            <a:r>
              <a:rPr lang="fr-FR" dirty="0" smtClean="0"/>
              <a:t>L’association intervient auprès des élus pour les alerter sur les inconvénients de l’éolien.</a:t>
            </a:r>
          </a:p>
          <a:p>
            <a:r>
              <a:rPr lang="fr-FR" dirty="0" smtClean="0"/>
              <a:t>L’association s’oppose aux projets situés à proximité de Beaune la Rolande et monte ses propres dossiers (photomontages, études paysagères, écologiques, acoustiques….)</a:t>
            </a:r>
          </a:p>
          <a:p>
            <a:r>
              <a:rPr lang="fr-FR" dirty="0" smtClean="0"/>
              <a:t>L’association attaque en justice les projets autorisés par le Préfet.</a:t>
            </a:r>
          </a:p>
          <a:p>
            <a:r>
              <a:rPr lang="fr-FR" dirty="0" smtClean="0"/>
              <a:t>                 </a:t>
            </a:r>
            <a:r>
              <a:rPr lang="fr-FR" sz="3200" b="1" dirty="0" smtClean="0"/>
              <a:t>Mais pour cela il faut un peu d’argent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10600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445" y="176901"/>
            <a:ext cx="12629584" cy="885546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Pourquoi nous sommes contre les éoliennes dans le </a:t>
            </a:r>
            <a:r>
              <a:rPr lang="fr-FR" sz="3200" b="1" u="sng" dirty="0" smtClean="0"/>
              <a:t>Beaunois</a:t>
            </a: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63375" y="878186"/>
            <a:ext cx="12370806" cy="5875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dirty="0"/>
              <a:t>Nos villages sont trop proches les uns des autres pour ne pas massacrer le paysage et nuire aux riverains.</a:t>
            </a:r>
            <a:br>
              <a:rPr lang="fr-FR" dirty="0"/>
            </a:br>
            <a:r>
              <a:rPr lang="fr-FR" dirty="0" smtClean="0"/>
              <a:t>Les </a:t>
            </a:r>
            <a:r>
              <a:rPr lang="fr-FR" dirty="0"/>
              <a:t>projets en cours envisagent des hauteurs de 150 à 188 mètres de haut incompatibles sur le territoire du </a:t>
            </a:r>
            <a:r>
              <a:rPr lang="fr-FR" dirty="0" smtClean="0"/>
              <a:t>Beaunois sans porter gravement atteinte aux paysages.</a:t>
            </a:r>
          </a:p>
          <a:p>
            <a:pPr marL="0" indent="0">
              <a:buNone/>
            </a:pPr>
            <a:r>
              <a:rPr lang="fr-FR" dirty="0" smtClean="0"/>
              <a:t>L’intérêt d’une dizaine de propriétaires ou d’agriculteurs se fait au détriment de l’ensemble de la population.</a:t>
            </a:r>
          </a:p>
          <a:p>
            <a:pPr marL="0" indent="0">
              <a:buNone/>
            </a:pPr>
            <a:r>
              <a:rPr lang="fr-FR" dirty="0"/>
              <a:t>Un parc éolien en mer c’est 500 MW, pour arriver à une telle </a:t>
            </a:r>
            <a:r>
              <a:rPr lang="fr-FR" dirty="0" smtClean="0"/>
              <a:t>productivité</a:t>
            </a:r>
            <a:r>
              <a:rPr lang="fr-FR" dirty="0"/>
              <a:t>, il nous faudrait 150 éoliennes……</a:t>
            </a:r>
          </a:p>
          <a:p>
            <a:pPr marL="0" indent="0">
              <a:buNone/>
            </a:pPr>
            <a:r>
              <a:rPr lang="fr-FR" dirty="0" smtClean="0"/>
              <a:t>Dans le cadre de la transition énergétique nous souhaitons favoriser d’autres pistes que l’éolien terrestre qui ne démontre ni son efficacité ni sa rentabilité. </a:t>
            </a:r>
          </a:p>
          <a:p>
            <a:pPr marL="0" indent="0">
              <a:buNone/>
            </a:pPr>
            <a:r>
              <a:rPr lang="fr-FR" b="1" dirty="0" smtClean="0"/>
              <a:t>Privilégions les économies d’énergie avant de toujours vouloir produire plus.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778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92" y="235360"/>
            <a:ext cx="10515600" cy="775612"/>
          </a:xfrm>
        </p:spPr>
        <p:txBody>
          <a:bodyPr/>
          <a:lstStyle/>
          <a:p>
            <a:r>
              <a:rPr lang="fr-FR" b="1" u="sng" dirty="0" smtClean="0"/>
              <a:t>La performance des éoliennes et le risque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77621"/>
            <a:ext cx="12705784" cy="5367112"/>
          </a:xfrm>
        </p:spPr>
        <p:txBody>
          <a:bodyPr>
            <a:noAutofit/>
          </a:bodyPr>
          <a:lstStyle/>
          <a:p>
            <a:r>
              <a:rPr lang="fr-FR" sz="2700" dirty="0" smtClean="0"/>
              <a:t>Une éolienne ne produit en moyenne que 23% de la puissance installée. </a:t>
            </a:r>
          </a:p>
          <a:p>
            <a:r>
              <a:rPr lang="fr-FR" sz="2700" dirty="0" smtClean="0"/>
              <a:t>Pour sécuriser la fourniture d’électricité des éoliennes, qui par définition est intermittente, il faudra construire des centrales à combustible pour fournir de l’électricité quand il n’y a pas de vent.</a:t>
            </a:r>
          </a:p>
          <a:p>
            <a:r>
              <a:rPr lang="fr-FR" sz="2700" dirty="0" smtClean="0"/>
              <a:t>Aujourd’hui </a:t>
            </a:r>
            <a:r>
              <a:rPr lang="fr-FR" sz="2700" b="1" dirty="0" smtClean="0"/>
              <a:t>l’éolien n’est pas rentable </a:t>
            </a:r>
            <a:r>
              <a:rPr lang="fr-FR" sz="2700" dirty="0" smtClean="0"/>
              <a:t>et il est financé par chacun d’entre vous </a:t>
            </a:r>
            <a:br>
              <a:rPr lang="fr-FR" sz="2700" dirty="0" smtClean="0"/>
            </a:br>
            <a:r>
              <a:rPr lang="fr-FR" sz="2700" dirty="0" smtClean="0"/>
              <a:t>par une taxe la CSPE qui représente une majoration de 22% des KW qui vous sont facturés et qui figurent au dos de votre facture d’électricité.</a:t>
            </a:r>
          </a:p>
          <a:p>
            <a:r>
              <a:rPr lang="fr-FR" sz="2700" dirty="0" smtClean="0"/>
              <a:t>Chaque parc éolien voit la création d’une société nouvelle sans personnel et qui  peut être mise en faillite facilement et nous laisser un cimetière d’éoliennes.</a:t>
            </a:r>
          </a:p>
          <a:p>
            <a:r>
              <a:rPr lang="fr-FR" sz="2700" dirty="0" smtClean="0"/>
              <a:t>Le coût de démantèlement d’une éolienne à 20 ans est supérieur à 200.000 €.</a:t>
            </a:r>
            <a:br>
              <a:rPr lang="fr-FR" sz="2700" dirty="0" smtClean="0"/>
            </a:br>
            <a:r>
              <a:rPr lang="fr-FR" sz="2700" dirty="0" smtClean="0"/>
              <a:t>La réserve constituée n’est que de 50.000 €. Qui paiera ? L’entreprise si elle est </a:t>
            </a:r>
            <a:br>
              <a:rPr lang="fr-FR" sz="2700" dirty="0" smtClean="0"/>
            </a:br>
            <a:r>
              <a:rPr lang="fr-FR" sz="2700" dirty="0" smtClean="0"/>
              <a:t>encore là, le propriétaire du terrain ou la commune…..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7469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1760"/>
            <a:ext cx="10515600" cy="929521"/>
          </a:xfrm>
        </p:spPr>
        <p:txBody>
          <a:bodyPr>
            <a:normAutofit/>
          </a:bodyPr>
          <a:lstStyle/>
          <a:p>
            <a:pPr algn="ctr"/>
            <a:r>
              <a:rPr lang="fr-FR" sz="4800" b="1" u="sng" dirty="0" smtClean="0"/>
              <a:t>L’éolien c’est Bio, pas tant que cela </a:t>
            </a:r>
            <a:endParaRPr lang="fr-FR" sz="48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04111"/>
            <a:ext cx="12285552" cy="5350597"/>
          </a:xfrm>
        </p:spPr>
        <p:txBody>
          <a:bodyPr>
            <a:noAutofit/>
          </a:bodyPr>
          <a:lstStyle/>
          <a:p>
            <a:r>
              <a:rPr lang="fr-FR" sz="3000" dirty="0" smtClean="0"/>
              <a:t>Une éolienne de 2 MW, c’est 840 tonnes de béton, 300 tonnes d’acier recyclables et 25 tonnes de composites non recyclables (Pales) et on nous raconte que c’est recyclable à 98%. Facile 25 T / 1165 T = 2% sauf que le béton on en laisse 80%  dans le sol et que les 25 T de pales de 40 ml on ne sait pas à ce jour les recycler et on les enterre ou on les brule (Il y en a 1500 à démonter dans les 5 ans à venir).</a:t>
            </a:r>
          </a:p>
          <a:p>
            <a:r>
              <a:rPr lang="fr-FR" sz="3000" dirty="0" smtClean="0"/>
              <a:t>L’Allemagne grand consommateur d’Eolien revoit sa copie et n’en a installé que 35 au 1</a:t>
            </a:r>
            <a:r>
              <a:rPr lang="fr-FR" sz="3000" baseline="30000" dirty="0" smtClean="0"/>
              <a:t>er</a:t>
            </a:r>
            <a:r>
              <a:rPr lang="fr-FR" sz="3000" dirty="0" smtClean="0"/>
              <a:t> semestre 2019 soit une baisse de 82% / 2018.</a:t>
            </a:r>
          </a:p>
          <a:p>
            <a:r>
              <a:rPr lang="fr-FR" sz="3000" dirty="0" smtClean="0"/>
              <a:t>Parallèlement au développement de son parc éolien l’Allemagne a du remettre en marche ses centrales à charbon et construire des centrales à gaz en proportion des MW d’éoliens installés. Résultat : elle pollue plus et produit plus de CO2 aujourd’hui qu’il y a 5 ans</a:t>
            </a:r>
          </a:p>
          <a:p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0711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919</Words>
  <Application>Microsoft Office PowerPoint</Application>
  <PresentationFormat>Grand écran</PresentationFormat>
  <Paragraphs>65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Projet Abowind de Barville-Egry</vt:lpstr>
      <vt:lpstr>Pourquoi avoir créé cette association</vt:lpstr>
      <vt:lpstr>    Quels sont les projets connus et en cours ?   44 Eoliennes à moins de 5 Kms de Beaune</vt:lpstr>
      <vt:lpstr>Les retombées financières</vt:lpstr>
      <vt:lpstr>Les actions de l’association</vt:lpstr>
      <vt:lpstr>Pourquoi nous sommes contre les éoliennes dans le Beaunois</vt:lpstr>
      <vt:lpstr>La performance des éoliennes et le risque</vt:lpstr>
      <vt:lpstr>L’éolien c’est Bio, pas tant que cela </vt:lpstr>
      <vt:lpstr>Les mensonges</vt:lpstr>
      <vt:lpstr>                 REJOIGNEZ NOUS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Mesnard Catteau</dc:creator>
  <cp:lastModifiedBy>Laurent BELLOEIL</cp:lastModifiedBy>
  <cp:revision>75</cp:revision>
  <dcterms:created xsi:type="dcterms:W3CDTF">2019-10-22T08:10:24Z</dcterms:created>
  <dcterms:modified xsi:type="dcterms:W3CDTF">2021-02-08T11:41:23Z</dcterms:modified>
</cp:coreProperties>
</file>